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8" r:id="rId3"/>
    <p:sldId id="257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70" r:id="rId12"/>
    <p:sldId id="269" r:id="rId13"/>
    <p:sldId id="271" r:id="rId14"/>
    <p:sldId id="272" r:id="rId15"/>
    <p:sldId id="273" r:id="rId16"/>
    <p:sldId id="25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/>
    <p:restoredTop sz="70705"/>
  </p:normalViewPr>
  <p:slideViewPr>
    <p:cSldViewPr snapToGrid="0" snapToObjects="1">
      <p:cViewPr varScale="1">
        <p:scale>
          <a:sx n="111" d="100"/>
          <a:sy n="111" d="100"/>
        </p:scale>
        <p:origin x="1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3D05E7-D873-3F4A-8231-A18E97023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DE663-A63D-094B-9718-2813E76EF7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A4552-A211-0244-A52E-2B559F7881E2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E3DD8-62A1-914C-80BE-EA26C85D75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A7DE-7CFE-6542-A7E7-C8198315F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419CF-04A3-BA4D-BA36-011A8F43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B161C-2849-E342-A6F7-32EFDD2AE6DB}" type="datetimeFigureOut">
              <a:rPr lang="en-US" smtClean="0"/>
              <a:t>11/26/19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14AC5-D803-6641-9F60-DFE45F24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91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CH" b="1" dirty="0"/>
              <a:t>Gibt es Schauspieler, welche in mehreren Filmen immer wieder gemeinsam auftreten?</a:t>
            </a:r>
          </a:p>
          <a:p>
            <a:pPr lvl="0"/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Richard Walter Jenkins alias Richard Burton =&gt; </a:t>
            </a:r>
            <a:r>
              <a:rPr lang="en-US" dirty="0" err="1"/>
              <a:t>Verheiratet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Liz Taylor 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de-CH" b="1" dirty="0"/>
              <a:t>Haben Regisseure ihre Präferenzen bei den Schauspielern?</a:t>
            </a:r>
            <a:endParaRPr lang="en-US" b="1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Peter Jackson – </a:t>
            </a:r>
            <a:r>
              <a:rPr lang="en-US" dirty="0" err="1"/>
              <a:t>Regisseur</a:t>
            </a:r>
            <a:r>
              <a:rPr lang="en-US" dirty="0"/>
              <a:t> von Lord of the Rings und Hobbit</a:t>
            </a:r>
          </a:p>
          <a:p>
            <a:endParaRPr lang="en-US" dirty="0"/>
          </a:p>
          <a:p>
            <a:r>
              <a:rPr lang="en-US" dirty="0"/>
              <a:t>Tarantino </a:t>
            </a:r>
            <a:r>
              <a:rPr lang="en-US" dirty="0" err="1"/>
              <a:t>spielt</a:t>
            </a:r>
            <a:r>
              <a:rPr lang="en-US" dirty="0"/>
              <a:t> </a:t>
            </a:r>
            <a:r>
              <a:rPr lang="en-US" dirty="0" err="1"/>
              <a:t>gern</a:t>
            </a:r>
            <a:r>
              <a:rPr lang="en-US" dirty="0"/>
              <a:t> </a:t>
            </a:r>
            <a:r>
              <a:rPr lang="en-US" dirty="0" err="1"/>
              <a:t>mti</a:t>
            </a:r>
            <a:r>
              <a:rPr lang="en-US" dirty="0"/>
              <a:t> Samuel L. Jackson </a:t>
            </a:r>
          </a:p>
          <a:p>
            <a:endParaRPr lang="en-US" dirty="0"/>
          </a:p>
          <a:p>
            <a:r>
              <a:rPr lang="en-US" dirty="0"/>
              <a:t>Christopher Nolan </a:t>
            </a:r>
            <a:r>
              <a:rPr lang="en-US" dirty="0" err="1"/>
              <a:t>mit</a:t>
            </a:r>
            <a:r>
              <a:rPr lang="en-US" dirty="0"/>
              <a:t> Michael Caine </a:t>
            </a:r>
          </a:p>
          <a:p>
            <a:endParaRPr lang="en-US" dirty="0"/>
          </a:p>
          <a:p>
            <a:r>
              <a:rPr lang="en-US" dirty="0"/>
              <a:t>Tim Burton </a:t>
            </a:r>
            <a:r>
              <a:rPr lang="en-US" dirty="0" err="1"/>
              <a:t>mit</a:t>
            </a:r>
            <a:r>
              <a:rPr lang="en-US" dirty="0"/>
              <a:t> Johnny Depp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6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Später</a:t>
            </a:r>
            <a:r>
              <a:rPr lang="en-US" dirty="0"/>
              <a:t> </a:t>
            </a:r>
            <a:r>
              <a:rPr lang="en-US" dirty="0" err="1"/>
              <a:t>realisiert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die Actors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zweimal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. “Drop Duplicates” hat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funktioniert</a:t>
            </a:r>
            <a:r>
              <a:rPr lang="en-US" dirty="0"/>
              <a:t>, </a:t>
            </a:r>
            <a:r>
              <a:rPr lang="en-US" dirty="0" err="1"/>
              <a:t>weil</a:t>
            </a:r>
            <a:r>
              <a:rPr lang="en-US" dirty="0"/>
              <a:t>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unterschiedliches</a:t>
            </a:r>
            <a:r>
              <a:rPr lang="en-US" dirty="0"/>
              <a:t> Alter </a:t>
            </a:r>
            <a:r>
              <a:rPr lang="en-US" dirty="0" err="1"/>
              <a:t>vorhanden</a:t>
            </a:r>
            <a:r>
              <a:rPr lang="en-US" dirty="0"/>
              <a:t> war.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19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P166 – </a:t>
            </a:r>
            <a:r>
              <a:rPr lang="en-US" dirty="0" err="1"/>
              <a:t>Auszeichnungen</a:t>
            </a:r>
            <a:endParaRPr lang="en-US" dirty="0"/>
          </a:p>
          <a:p>
            <a:r>
              <a:rPr lang="en-US" dirty="0"/>
              <a:t>P 31 –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Falsche</a:t>
            </a:r>
            <a:r>
              <a:rPr lang="en-US" dirty="0"/>
              <a:t> </a:t>
            </a:r>
            <a:r>
              <a:rPr lang="en-US" dirty="0" err="1"/>
              <a:t>Personen</a:t>
            </a:r>
            <a:r>
              <a:rPr lang="en-US" dirty="0"/>
              <a:t>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verknüpft</a:t>
            </a:r>
            <a:r>
              <a:rPr lang="en-US" dirty="0"/>
              <a:t>. </a:t>
            </a:r>
            <a:r>
              <a:rPr lang="en-US" dirty="0" err="1"/>
              <a:t>Womöglich</a:t>
            </a:r>
            <a:r>
              <a:rPr lang="en-US" dirty="0"/>
              <a:t> </a:t>
            </a:r>
            <a:r>
              <a:rPr lang="en-US" dirty="0" err="1"/>
              <a:t>haben</a:t>
            </a:r>
            <a:r>
              <a:rPr lang="en-US" dirty="0"/>
              <a:t> die, den </a:t>
            </a:r>
            <a:r>
              <a:rPr lang="en-US" dirty="0" err="1"/>
              <a:t>selben</a:t>
            </a:r>
            <a:r>
              <a:rPr lang="en-US" dirty="0"/>
              <a:t> </a:t>
            </a:r>
            <a:r>
              <a:rPr lang="en-US" dirty="0" err="1"/>
              <a:t>Namen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  <a:r>
              <a:rPr lang="en-US" dirty="0" err="1"/>
              <a:t>Schauspielerin</a:t>
            </a:r>
            <a:r>
              <a:rPr lang="en-US" dirty="0"/>
              <a:t>, </a:t>
            </a:r>
            <a:r>
              <a:rPr lang="en-US" dirty="0" err="1"/>
              <a:t>waren</a:t>
            </a:r>
            <a:r>
              <a:rPr lang="en-US" dirty="0"/>
              <a:t> </a:t>
            </a:r>
            <a:r>
              <a:rPr lang="en-US" dirty="0" err="1"/>
              <a:t>jedoch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Film. </a:t>
            </a:r>
          </a:p>
          <a:p>
            <a:endParaRPr lang="en-US" dirty="0"/>
          </a:p>
          <a:p>
            <a:r>
              <a:rPr lang="en-US" dirty="0" err="1"/>
              <a:t>Manchmal</a:t>
            </a:r>
            <a:r>
              <a:rPr lang="en-US" dirty="0"/>
              <a:t> stand </a:t>
            </a:r>
            <a:r>
              <a:rPr lang="en-US" dirty="0" err="1"/>
              <a:t>beim</a:t>
            </a:r>
            <a:r>
              <a:rPr lang="en-US" dirty="0"/>
              <a:t> </a:t>
            </a:r>
            <a:r>
              <a:rPr lang="en-US" dirty="0" err="1"/>
              <a:t>Geburtsdatum</a:t>
            </a:r>
            <a:r>
              <a:rPr lang="en-US" dirty="0"/>
              <a:t> </a:t>
            </a:r>
            <a:r>
              <a:rPr lang="en-US" dirty="0" err="1"/>
              <a:t>einfach</a:t>
            </a:r>
            <a:r>
              <a:rPr lang="en-US" dirty="0"/>
              <a:t> 20. </a:t>
            </a:r>
            <a:r>
              <a:rPr lang="en-US" dirty="0" err="1"/>
              <a:t>Jahrhundert</a:t>
            </a:r>
            <a:r>
              <a:rPr lang="en-US" dirty="0"/>
              <a:t>. (Was </a:t>
            </a:r>
            <a:r>
              <a:rPr lang="en-US" dirty="0" err="1"/>
              <a:t>als</a:t>
            </a:r>
            <a:r>
              <a:rPr lang="en-US" dirty="0"/>
              <a:t> 2000 </a:t>
            </a:r>
            <a:r>
              <a:rPr lang="en-US" dirty="0" err="1"/>
              <a:t>interpretiert</a:t>
            </a:r>
            <a:r>
              <a:rPr lang="en-US" dirty="0"/>
              <a:t> </a:t>
            </a:r>
            <a:r>
              <a:rPr lang="en-US" dirty="0" err="1"/>
              <a:t>wurde</a:t>
            </a:r>
            <a:r>
              <a:rPr lang="en-US" dirty="0"/>
              <a:t>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682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Fehlerhafte</a:t>
            </a:r>
            <a:r>
              <a:rPr lang="en-US" dirty="0"/>
              <a:t> </a:t>
            </a:r>
            <a:r>
              <a:rPr lang="en-US" dirty="0" err="1"/>
              <a:t>Schauspieler</a:t>
            </a:r>
            <a:r>
              <a:rPr lang="en-US" dirty="0"/>
              <a:t> (</a:t>
            </a:r>
            <a:r>
              <a:rPr lang="en-US" dirty="0" err="1"/>
              <a:t>ev</a:t>
            </a:r>
            <a:r>
              <a:rPr lang="en-US" dirty="0"/>
              <a:t>. </a:t>
            </a:r>
            <a:r>
              <a:rPr lang="en-US" dirty="0" err="1"/>
              <a:t>Selber</a:t>
            </a:r>
            <a:r>
              <a:rPr lang="en-US" dirty="0"/>
              <a:t> Name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die Person, </a:t>
            </a:r>
            <a:r>
              <a:rPr lang="en-US" dirty="0" err="1"/>
              <a:t>Fussballerin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.) </a:t>
            </a:r>
          </a:p>
          <a:p>
            <a:endParaRPr lang="en-US" dirty="0"/>
          </a:p>
          <a:p>
            <a:r>
              <a:rPr lang="en-US" dirty="0" err="1"/>
              <a:t>Geburtstag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Geburtstag</a:t>
            </a:r>
            <a:r>
              <a:rPr lang="en-US" dirty="0"/>
              <a:t> war </a:t>
            </a:r>
            <a:r>
              <a:rPr lang="en-US" dirty="0" err="1"/>
              <a:t>einfach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53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113 Genres </a:t>
            </a:r>
          </a:p>
          <a:p>
            <a:endParaRPr lang="en-US" dirty="0"/>
          </a:p>
          <a:p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untervertreten</a:t>
            </a:r>
            <a:r>
              <a:rPr lang="en-US" dirty="0"/>
              <a:t> (</a:t>
            </a:r>
            <a:r>
              <a:rPr lang="en-US" dirty="0" err="1"/>
              <a:t>kommen</a:t>
            </a:r>
            <a:r>
              <a:rPr lang="en-US" dirty="0"/>
              <a:t> 1-2 mal </a:t>
            </a:r>
            <a:r>
              <a:rPr lang="en-US" dirty="0" err="1"/>
              <a:t>vor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Bereinigung</a:t>
            </a:r>
            <a:r>
              <a:rPr lang="en-US" dirty="0"/>
              <a:t> auf 26 Genres mind. 10 mal </a:t>
            </a:r>
            <a:r>
              <a:rPr lang="en-US" dirty="0" err="1"/>
              <a:t>vorkommen</a:t>
            </a:r>
            <a:r>
              <a:rPr lang="en-US" dirty="0"/>
              <a:t> </a:t>
            </a:r>
          </a:p>
          <a:p>
            <a:r>
              <a:rPr lang="en-US" dirty="0"/>
              <a:t>Und </a:t>
            </a:r>
            <a:r>
              <a:rPr lang="en-US" dirty="0" err="1"/>
              <a:t>zusammenfassen</a:t>
            </a:r>
            <a:r>
              <a:rPr lang="en-US" dirty="0"/>
              <a:t> von </a:t>
            </a:r>
            <a:r>
              <a:rPr lang="en-US" dirty="0" err="1"/>
              <a:t>gewissen</a:t>
            </a:r>
            <a:r>
              <a:rPr lang="en-US" dirty="0"/>
              <a:t> Genres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political thriller to thriller film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romantic comedy to comedy and romance films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comedy-drama to comedy and drama films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1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comedy film 99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 based on literature 223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drama film 640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musical film 103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romance film 154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film 82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romantic comedy 89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 film 102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biographical film 138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1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1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Regisseure</a:t>
            </a:r>
            <a:endParaRPr lang="en-US" b="1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William Wyler, 1902 (</a:t>
            </a:r>
            <a:r>
              <a:rPr lang="en-US" dirty="0" err="1"/>
              <a:t>Geboren</a:t>
            </a:r>
            <a:r>
              <a:rPr lang="en-US" dirty="0"/>
              <a:t> in Mulhouse, </a:t>
            </a:r>
            <a:r>
              <a:rPr lang="en-US" dirty="0" err="1"/>
              <a:t>Frankreich</a:t>
            </a:r>
            <a:r>
              <a:rPr lang="en-US" dirty="0"/>
              <a:t>)  - </a:t>
            </a:r>
            <a:r>
              <a:rPr lang="en-US" dirty="0" err="1"/>
              <a:t>Beteiligung</a:t>
            </a:r>
            <a:r>
              <a:rPr lang="en-US" dirty="0"/>
              <a:t> an 14 </a:t>
            </a:r>
            <a:r>
              <a:rPr lang="en-US" dirty="0" err="1"/>
              <a:t>os­car­prä­miert</a:t>
            </a:r>
            <a:r>
              <a:rPr lang="en-US" dirty="0"/>
              <a:t> </a:t>
            </a:r>
            <a:r>
              <a:rPr lang="en-US" dirty="0" err="1"/>
              <a:t>Filmen</a:t>
            </a:r>
            <a:endParaRPr lang="en-US" dirty="0"/>
          </a:p>
          <a:p>
            <a:r>
              <a:rPr lang="en-US" dirty="0"/>
              <a:t>George Cukor, 1899 (</a:t>
            </a:r>
            <a:r>
              <a:rPr lang="en-US" dirty="0" err="1"/>
              <a:t>Geboren</a:t>
            </a:r>
            <a:r>
              <a:rPr lang="en-US" dirty="0"/>
              <a:t> in New York, USA) - 13</a:t>
            </a:r>
          </a:p>
          <a:p>
            <a:r>
              <a:rPr lang="en-US" dirty="0"/>
              <a:t>Steven Spielberg, 1946 (</a:t>
            </a:r>
            <a:r>
              <a:rPr lang="en-US" dirty="0" err="1"/>
              <a:t>Geboren</a:t>
            </a:r>
            <a:r>
              <a:rPr lang="en-US" dirty="0"/>
              <a:t> in Cincinnati, USA) - 11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Robert Redford, 1936 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Geboren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in Santa Monica, USA)  - 10 ABER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nur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2 mal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als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Regisseur</a:t>
            </a:r>
            <a:endParaRPr lang="en-US" b="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b="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Schauspieler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/>
              <a:t>Robert Selden Duvall, 1931 - 11 </a:t>
            </a:r>
          </a:p>
          <a:p>
            <a:r>
              <a:rPr lang="en-US" dirty="0"/>
              <a:t>Paul Leonard Newman, 1925 - 11 </a:t>
            </a:r>
          </a:p>
          <a:p>
            <a:r>
              <a:rPr lang="en-US" dirty="0"/>
              <a:t>Elizabeth Rosemond Taylor, 1932 – 11</a:t>
            </a:r>
          </a:p>
          <a:p>
            <a:r>
              <a:rPr lang="en-US" dirty="0"/>
              <a:t>John (Richmond Reed) </a:t>
            </a:r>
            <a:r>
              <a:rPr lang="en-US" dirty="0" err="1"/>
              <a:t>Carradine</a:t>
            </a:r>
            <a:r>
              <a:rPr lang="en-US" dirty="0"/>
              <a:t>, 1906 – 10 </a:t>
            </a:r>
          </a:p>
          <a:p>
            <a:r>
              <a:rPr lang="en-US" dirty="0"/>
              <a:t>Mary Louise Streep, 1949 - 10</a:t>
            </a:r>
          </a:p>
          <a:p>
            <a:pPr lvl="1"/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3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81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55A-08DE-2844-8000-C1AF1616A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BD81B-DFB8-EF48-BE60-C81BAB6DC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24B9-5ECD-234F-82A4-439C275E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2300A-E98C-E742-9572-33956F4A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7231-8B88-FE4C-8870-15B66FAB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5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565F-4502-274F-AD93-EE18C318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B3A9C-4BF7-054E-B5FE-3A216929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B126-DB97-4A42-A3DA-0CE7E7B5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44D6-D389-FF40-B8D5-C3836106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1536-D511-BD4A-9450-4EF6DBF0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E6E72-08F8-FB4B-A390-657FE7769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4BDD4-C35C-954D-ACA2-3CE15E812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1C3B3-1D2F-DD41-B2F0-4DFF9CE4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B7C49-F7CD-0346-8166-5504DE2D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19901-ADFF-3645-81DB-A55D5DDF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E026-5132-DE45-910B-8316CF16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B8ED-E889-D846-9365-8CAD6825D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7870-EDB3-664E-A10C-DB90C32C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3780-597C-7745-B8A4-9247DFCEE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B8C14-0970-F843-A015-BE5D9F89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0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B7E0-23DE-5646-88B7-310438D9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7A40-D9D2-0645-A42A-3FF34251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DF572-76D4-C745-B13A-27BC381D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889C-25A5-FB43-A248-503ED576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C9F0-45DE-7B45-BFA3-95848475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9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DAF2-E522-1F4B-9007-3B791905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F7A6-23F8-F549-9A21-DD99D67B7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D8F00-C62B-DA46-A01F-5C1FB8CB7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C6A34-68AB-8C42-B214-990897D9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EF89E-AA5D-1C46-9110-62CF7D76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AF2B2-66A7-9140-98F3-910ED36B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3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14ED-3B70-5A4A-9EF7-43438FB7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2EF38-DAF4-A54A-B035-F5616EC63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7B0DD-A2C7-FE40-95BD-953240C2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0A150-3081-8F4B-8836-31E72AF76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1B8C5-113B-5644-9020-4831562ED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8D3BF-8641-5D4C-8E3E-DE87D3E3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652D8-5054-144D-9503-76C147A0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99F76-B424-1147-81FF-478BCC7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3A29-0F23-4B4A-B966-79E676AB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6F63E-5CD0-0E46-A03B-43D0DB75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BC5C3-8298-D245-92B1-8DAE9A46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5FB4A-481C-4541-B764-DA55D329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3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7199F-3838-1042-B9D5-7558B7086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545C-6067-7F49-8535-67815BB2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1F0B-7EA7-4340-BC7C-C40D3BB5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50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458F-5439-924A-9FE9-D206B442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A169-9A09-C241-9F50-EDC65B48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3B51-954A-A348-98FA-E0942E542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8494-25FC-EC4C-88B6-AE79B385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253CF-AE67-E143-B895-F5C06DBD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6E756-505E-AA4A-B7AB-FD921ED3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0FD9-2379-7D4E-89EF-C920D41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8F2B1-C15C-184D-AF0B-F098E39EC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2F287-937B-DB48-B671-F1CF37666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DF6F-7A1D-5547-BA18-64C13354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D915-4106-B247-BB41-FF7E47D7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BEA6A-6739-9E46-86A6-93CA672A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5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81117-1B20-0148-B079-E8F0BC282F3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7949" y="5534321"/>
            <a:ext cx="12192000" cy="296333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33322-FDF2-8348-9932-C3E936C4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8A6C3-96CF-6C45-B078-84FCF4D0A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1D658-15B2-1943-848F-E2057C2E1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7EB9C-B626-564B-B48C-ED43D2E54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6226-E235-354F-B407-B6B67CFF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2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hyperlink" Target="https://github.com/mikaelkalt/sna-movie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EAE4-D8AF-504D-B99B-CDE547F9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2E810-1912-F149-8242-B4707FE19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17DC-ED12-0E44-B7B9-2D3A430F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EAB9-33D7-AD48-8654-6EA72E53B28A}"/>
              </a:ext>
            </a:extLst>
          </p:cNvPr>
          <p:cNvSpPr txBox="1"/>
          <p:nvPr/>
        </p:nvSpPr>
        <p:spPr>
          <a:xfrm>
            <a:off x="3177702" y="374070"/>
            <a:ext cx="58365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buntu" panose="020B0504030602030204" pitchFamily="34" charset="0"/>
              </a:rPr>
              <a:t>SNA Project </a:t>
            </a:r>
          </a:p>
          <a:p>
            <a:pPr algn="ctr"/>
            <a:r>
              <a:rPr lang="en-US" sz="2000" dirty="0">
                <a:latin typeface="Ubuntu" panose="020B0504030602030204" pitchFamily="34" charset="0"/>
              </a:rPr>
              <a:t>CAS Data Science </a:t>
            </a:r>
          </a:p>
          <a:p>
            <a:pPr algn="ctr"/>
            <a:endParaRPr lang="en-US" sz="3200" dirty="0">
              <a:latin typeface="Ubuntu" panose="020B0504030602030204" pitchFamily="34" charset="0"/>
            </a:endParaRPr>
          </a:p>
          <a:p>
            <a:pPr algn="ctr"/>
            <a:r>
              <a:rPr lang="en-US" sz="3200" dirty="0">
                <a:latin typeface="Ubuntu" panose="020B0504030602030204" pitchFamily="34" charset="0"/>
              </a:rPr>
              <a:t>Oscar Winning Movies Analysis </a:t>
            </a:r>
          </a:p>
        </p:txBody>
      </p:sp>
    </p:spTree>
    <p:extLst>
      <p:ext uri="{BB962C8B-B14F-4D97-AF65-F5344CB8AC3E}">
        <p14:creationId xmlns:p14="http://schemas.microsoft.com/office/powerpoint/2010/main" val="82162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B3A7-4926-7A46-BD71-848A9B13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Verteilung</a:t>
            </a:r>
            <a:r>
              <a:rPr lang="en-US" dirty="0"/>
              <a:t> der </a:t>
            </a:r>
            <a:r>
              <a:rPr lang="en-US" dirty="0" err="1"/>
              <a:t>Filme</a:t>
            </a:r>
            <a:r>
              <a:rPr lang="en-US" dirty="0"/>
              <a:t> pro </a:t>
            </a:r>
            <a:r>
              <a:rPr lang="en-US" dirty="0" err="1"/>
              <a:t>Jahr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BD95E-FCC1-F94E-A5AA-B1D7FFDF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41" y="1961789"/>
            <a:ext cx="8216900" cy="3289300"/>
          </a:xfrm>
        </p:spPr>
      </p:pic>
    </p:spTree>
    <p:extLst>
      <p:ext uri="{BB962C8B-B14F-4D97-AF65-F5344CB8AC3E}">
        <p14:creationId xmlns:p14="http://schemas.microsoft.com/office/powerpoint/2010/main" val="179401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23522-76A6-EF4F-A6F1-6300A5E9B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45672" y="-187947"/>
            <a:ext cx="8806903" cy="708289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5EED03-3154-C647-8FA3-6E0BFF66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829987" y="2829986"/>
            <a:ext cx="7470303" cy="1810329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en-US" dirty="0"/>
              <a:t>Oscar’s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2E8F69C-6684-5448-BD87-C32CFE13E8D5}"/>
              </a:ext>
            </a:extLst>
          </p:cNvPr>
          <p:cNvSpPr txBox="1">
            <a:spLocks/>
          </p:cNvSpPr>
          <p:nvPr/>
        </p:nvSpPr>
        <p:spPr>
          <a:xfrm rot="5400000">
            <a:off x="7639460" y="2908503"/>
            <a:ext cx="7470303" cy="164407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giant component</a:t>
            </a:r>
          </a:p>
        </p:txBody>
      </p:sp>
    </p:spTree>
    <p:extLst>
      <p:ext uri="{BB962C8B-B14F-4D97-AF65-F5344CB8AC3E}">
        <p14:creationId xmlns:p14="http://schemas.microsoft.com/office/powerpoint/2010/main" val="247971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CC7EF4-7F50-9244-B669-CB9F6C0111F0}"/>
              </a:ext>
            </a:extLst>
          </p:cNvPr>
          <p:cNvSpPr txBox="1"/>
          <p:nvPr/>
        </p:nvSpPr>
        <p:spPr>
          <a:xfrm>
            <a:off x="-406400" y="5638800"/>
            <a:ext cx="13093700" cy="18034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EDDF3-1C53-1E4D-AA0E-24EDC79F8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879"/>
          <a:stretch/>
        </p:blipFill>
        <p:spPr>
          <a:xfrm>
            <a:off x="667367" y="176469"/>
            <a:ext cx="10323865" cy="663073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3A24B-ACB1-BE46-9A5B-1FEB19243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Fame</a:t>
            </a:r>
          </a:p>
        </p:txBody>
      </p:sp>
    </p:spTree>
    <p:extLst>
      <p:ext uri="{BB962C8B-B14F-4D97-AF65-F5344CB8AC3E}">
        <p14:creationId xmlns:p14="http://schemas.microsoft.com/office/powerpoint/2010/main" val="3916458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DC0F8-2C1A-0244-A625-8E3D882C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8801" y="365125"/>
            <a:ext cx="8894150" cy="561487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49B3F-BDE4-E646-8C1F-62A0DC4C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</p:spTree>
    <p:extLst>
      <p:ext uri="{BB962C8B-B14F-4D97-AF65-F5344CB8AC3E}">
        <p14:creationId xmlns:p14="http://schemas.microsoft.com/office/powerpoint/2010/main" val="125893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A13D2F0-2627-2844-8B58-6569AA46F5DD}"/>
              </a:ext>
            </a:extLst>
          </p:cNvPr>
          <p:cNvSpPr txBox="1"/>
          <p:nvPr/>
        </p:nvSpPr>
        <p:spPr>
          <a:xfrm>
            <a:off x="-636608" y="5578997"/>
            <a:ext cx="13993793" cy="194454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E1E6A1-02C6-C14A-A531-C4B05293B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03139" y="296047"/>
            <a:ext cx="7892496" cy="722749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455357-FE33-494D-B024-8BDF9EE9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Schauspieler</a:t>
            </a:r>
            <a:r>
              <a:rPr lang="en-US" dirty="0"/>
              <a:t> – </a:t>
            </a:r>
            <a:r>
              <a:rPr lang="de-DE" dirty="0"/>
              <a:t>Regisseur</a:t>
            </a:r>
            <a:r>
              <a:rPr lang="en-US" dirty="0"/>
              <a:t> – </a:t>
            </a:r>
            <a:r>
              <a:rPr lang="en-US" dirty="0" err="1"/>
              <a:t>Kommunikation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266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567F4-34F6-F04F-9EDD-43E0AD6C3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Präferenzen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FF912DF-1AA6-0148-85D4-0A35B53B7B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6360" y="0"/>
            <a:ext cx="8165640" cy="6109597"/>
          </a:xfr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E9CC878-2888-3542-BAD7-F11645A3146A}"/>
              </a:ext>
            </a:extLst>
          </p:cNvPr>
          <p:cNvSpPr/>
          <p:nvPr/>
        </p:nvSpPr>
        <p:spPr>
          <a:xfrm>
            <a:off x="3854370" y="365125"/>
            <a:ext cx="3900668" cy="348924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7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B363-2807-B549-856F-E9988483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6C1F-F95C-7540-BEA7-A5A2C7182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endParaRPr lang="en-US" dirty="0"/>
          </a:p>
          <a:p>
            <a:pPr lvl="1"/>
            <a:r>
              <a:rPr lang="en-US" dirty="0" err="1"/>
              <a:t>GroupBy</a:t>
            </a:r>
            <a:r>
              <a:rPr lang="en-US" dirty="0"/>
              <a:t> </a:t>
            </a:r>
            <a:r>
              <a:rPr lang="en-US" dirty="0" err="1"/>
              <a:t>verhält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SQL </a:t>
            </a:r>
          </a:p>
          <a:p>
            <a:pPr lvl="1"/>
            <a:r>
              <a:rPr lang="en-US" dirty="0" err="1"/>
              <a:t>Suche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String (</a:t>
            </a:r>
            <a:r>
              <a:rPr lang="en-US" dirty="0" err="1"/>
              <a:t>z.B</a:t>
            </a:r>
            <a:r>
              <a:rPr lang="en-US" dirty="0"/>
              <a:t>. Film)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trivial und </a:t>
            </a:r>
            <a:r>
              <a:rPr lang="en-US" dirty="0" err="1"/>
              <a:t>liefert</a:t>
            </a:r>
            <a:r>
              <a:rPr lang="en-US" dirty="0"/>
              <a:t> div. </a:t>
            </a:r>
            <a:r>
              <a:rPr lang="en-US" dirty="0" err="1"/>
              <a:t>Resultate</a:t>
            </a:r>
            <a:endParaRPr lang="en-US" dirty="0"/>
          </a:p>
          <a:p>
            <a:r>
              <a:rPr lang="en-US" dirty="0" err="1"/>
              <a:t>Gephi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Edges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Attribute “Type” </a:t>
            </a:r>
            <a:r>
              <a:rPr lang="en-US" dirty="0" err="1"/>
              <a:t>haben</a:t>
            </a:r>
            <a:r>
              <a:rPr lang="en-US" dirty="0"/>
              <a:t>, dies </a:t>
            </a:r>
            <a:r>
              <a:rPr lang="en-US" dirty="0" err="1"/>
              <a:t>wurde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interpretiert</a:t>
            </a:r>
            <a:r>
              <a:rPr lang="en-US" dirty="0"/>
              <a:t> und </a:t>
            </a:r>
            <a:r>
              <a:rPr lang="en-US" dirty="0" err="1"/>
              <a:t>endete</a:t>
            </a:r>
            <a:r>
              <a:rPr lang="en-US" dirty="0"/>
              <a:t> in (Un)directed Edges</a:t>
            </a:r>
          </a:p>
          <a:p>
            <a:pPr lvl="1"/>
            <a:r>
              <a:rPr lang="en-US" dirty="0"/>
              <a:t>Edges von Actors </a:t>
            </a:r>
            <a:r>
              <a:rPr lang="en-US" dirty="0" err="1"/>
              <a:t>bekamen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irgend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Grund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weight 2.0</a:t>
            </a:r>
          </a:p>
        </p:txBody>
      </p:sp>
    </p:spTree>
    <p:extLst>
      <p:ext uri="{BB962C8B-B14F-4D97-AF65-F5344CB8AC3E}">
        <p14:creationId xmlns:p14="http://schemas.microsoft.com/office/powerpoint/2010/main" val="2286860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AE44-E359-E448-ADC1-24D72AE8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A419E-4460-2649-9A30-BC56FD043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https://github.com/mikaelkalt/sna-movie-analysis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03520F-7E40-F44D-B2E0-DDE47E43B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129" y="1825625"/>
            <a:ext cx="4267200" cy="201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5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1BB4-E4F0-B849-B28B-F8B65F41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69F7-A0A0-9447-98C2-4AD854B9B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Fragestellungen</a:t>
            </a:r>
            <a:r>
              <a:rPr lang="en-US" dirty="0"/>
              <a:t> </a:t>
            </a:r>
          </a:p>
          <a:p>
            <a:r>
              <a:rPr lang="en-US" dirty="0" err="1"/>
              <a:t>Datenbeschaffung</a:t>
            </a:r>
            <a:r>
              <a:rPr lang="en-US" dirty="0"/>
              <a:t> </a:t>
            </a:r>
          </a:p>
          <a:p>
            <a:r>
              <a:rPr lang="en-US" dirty="0"/>
              <a:t>Explorative </a:t>
            </a:r>
            <a:r>
              <a:rPr lang="en-US" dirty="0" err="1"/>
              <a:t>Datenanalyse</a:t>
            </a:r>
            <a:r>
              <a:rPr lang="en-US" dirty="0"/>
              <a:t> und </a:t>
            </a:r>
            <a:r>
              <a:rPr lang="en-US" dirty="0" err="1"/>
              <a:t>Bereinigung</a:t>
            </a:r>
            <a:endParaRPr lang="en-US" dirty="0"/>
          </a:p>
          <a:p>
            <a:r>
              <a:rPr lang="en-US" dirty="0" err="1"/>
              <a:t>Resultat</a:t>
            </a:r>
            <a:r>
              <a:rPr lang="en-US" dirty="0"/>
              <a:t> der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Pitfalls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FE25-DDFB-7348-8CB9-4F869D84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Fragestellungen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0C24-8A9B-9948-868B-FB0F2ABB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/>
              <a:t>Welches sind die einflussreichsten Regisseure unter diesen Filmen?</a:t>
            </a:r>
            <a:endParaRPr lang="en-US" dirty="0"/>
          </a:p>
          <a:p>
            <a:pPr lvl="0"/>
            <a:r>
              <a:rPr lang="de-CH" dirty="0"/>
              <a:t>Welches sind die beliebtesten Schauspieler/innen ?</a:t>
            </a:r>
            <a:endParaRPr lang="en-US" dirty="0"/>
          </a:p>
          <a:p>
            <a:pPr lvl="0"/>
            <a:r>
              <a:rPr lang="de-CH" dirty="0"/>
              <a:t>Gibt es Schauspieler, welche in mehreren Filmen immer wieder gemeinsam auftreten?</a:t>
            </a:r>
            <a:endParaRPr lang="en-US" dirty="0"/>
          </a:p>
          <a:p>
            <a:pPr lvl="0"/>
            <a:r>
              <a:rPr lang="de-CH" dirty="0"/>
              <a:t>Haben Regisseure ihre Präferenzen bei den Schauspielern?</a:t>
            </a:r>
            <a:endParaRPr lang="en-US" dirty="0"/>
          </a:p>
          <a:p>
            <a:pPr lvl="0"/>
            <a:r>
              <a:rPr lang="de-CH" dirty="0"/>
              <a:t>Was sind die beliebtesten Genres?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E3-CF31-3946-B5B3-72C2CB8F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Datenbeschaffung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C0E1-94B3-704C-966C-B18B7900B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Datenquelle</a:t>
            </a:r>
            <a:r>
              <a:rPr lang="en-US" dirty="0"/>
              <a:t>: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QueryService</a:t>
            </a:r>
            <a:endParaRPr lang="en-US" dirty="0"/>
          </a:p>
          <a:p>
            <a:r>
              <a:rPr lang="en-US" dirty="0" err="1"/>
              <a:t>Abfragesprache</a:t>
            </a:r>
            <a:r>
              <a:rPr lang="en-US" dirty="0"/>
              <a:t> </a:t>
            </a:r>
            <a:r>
              <a:rPr lang="en-US" dirty="0" err="1"/>
              <a:t>SparQL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err="1">
                <a:cs typeface="Courier New" panose="02070309020205020404" pitchFamily="49" charset="0"/>
              </a:rPr>
              <a:t>Viele</a:t>
            </a:r>
            <a:r>
              <a:rPr lang="en-US" sz="2600" dirty="0">
                <a:cs typeface="Courier New" panose="02070309020205020404" pitchFamily="49" charset="0"/>
              </a:rPr>
              <a:t> </a:t>
            </a:r>
            <a:r>
              <a:rPr lang="en-US" sz="2600" dirty="0" err="1">
                <a:cs typeface="Courier New" panose="02070309020205020404" pitchFamily="49" charset="0"/>
              </a:rPr>
              <a:t>Beispiele</a:t>
            </a:r>
            <a:r>
              <a:rPr lang="en-US" sz="2600" dirty="0">
                <a:cs typeface="Courier New" panose="02070309020205020404" pitchFamily="49" charset="0"/>
              </a:rPr>
              <a:t> und </a:t>
            </a:r>
            <a:r>
              <a:rPr lang="en-US" sz="2600" dirty="0" err="1">
                <a:cs typeface="Courier New" panose="02070309020205020404" pitchFamily="49" charset="0"/>
              </a:rPr>
              <a:t>ausführliches</a:t>
            </a:r>
            <a:r>
              <a:rPr lang="en-US" sz="2600" dirty="0">
                <a:cs typeface="Courier New" panose="02070309020205020404" pitchFamily="49" charset="0"/>
              </a:rPr>
              <a:t> Tutorial und </a:t>
            </a:r>
            <a:r>
              <a:rPr lang="en-US" sz="2600" dirty="0" err="1">
                <a:cs typeface="Courier New" panose="02070309020205020404" pitchFamily="49" charset="0"/>
              </a:rPr>
              <a:t>andere</a:t>
            </a:r>
            <a:r>
              <a:rPr lang="en-US" sz="2600" dirty="0">
                <a:cs typeface="Courier New" panose="02070309020205020404" pitchFamily="49" charset="0"/>
              </a:rPr>
              <a:t> </a:t>
            </a:r>
            <a:r>
              <a:rPr lang="en-US" sz="2600" dirty="0" err="1">
                <a:cs typeface="Courier New" panose="02070309020205020404" pitchFamily="49" charset="0"/>
              </a:rPr>
              <a:t>Hilfen</a:t>
            </a:r>
            <a:endParaRPr lang="en-US" sz="2600" dirty="0"/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257E8-A3FC-154C-8156-C9F016BFFD3D}"/>
              </a:ext>
            </a:extLst>
          </p:cNvPr>
          <p:cNvSpPr txBox="1"/>
          <p:nvPr/>
        </p:nvSpPr>
        <p:spPr>
          <a:xfrm>
            <a:off x="1653209" y="2965836"/>
            <a:ext cx="9700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movieLabel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wdt:P166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?award.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?award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wdt:P31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wd:Q19020.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	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wdt:P31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wd:Q11424.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wikibase:label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bd:serviceParam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wikibase:language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".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36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A97A-52AC-AD45-850C-F3B6F1A0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Datenbeschaffung</a:t>
            </a:r>
            <a:r>
              <a:rPr lang="en-US" dirty="0"/>
              <a:t> - </a:t>
            </a:r>
            <a:r>
              <a:rPr lang="en-US" dirty="0">
                <a:cs typeface="Courier New" panose="02070309020205020404" pitchFamily="49" charset="0"/>
              </a:rPr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93BB-B34F-3D48-B733-AAA91442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Das Query so </a:t>
            </a:r>
            <a:r>
              <a:rPr lang="en-US" dirty="0" err="1">
                <a:cs typeface="Courier New" panose="02070309020205020404" pitchFamily="49" charset="0"/>
              </a:rPr>
              <a:t>zu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schreiben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dass</a:t>
            </a:r>
            <a:r>
              <a:rPr lang="en-US" dirty="0">
                <a:cs typeface="Courier New" panose="02070309020205020404" pitchFamily="49" charset="0"/>
              </a:rPr>
              <a:t> man </a:t>
            </a:r>
            <a:r>
              <a:rPr lang="en-US" dirty="0" err="1">
                <a:cs typeface="Courier New" panose="02070309020205020404" pitchFamily="49" charset="0"/>
              </a:rPr>
              <a:t>nicht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unnötig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viele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Duplikate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lädt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Aufteilen</a:t>
            </a:r>
            <a:r>
              <a:rPr lang="en-US" dirty="0">
                <a:cs typeface="Courier New" panose="02070309020205020404" pitchFamily="49" charset="0"/>
              </a:rPr>
              <a:t> in 2 Queries (Film und </a:t>
            </a:r>
            <a:r>
              <a:rPr lang="en-US" dirty="0" err="1">
                <a:cs typeface="Courier New" panose="02070309020205020404" pitchFamily="49" charset="0"/>
              </a:rPr>
              <a:t>Schauspieler</a:t>
            </a:r>
            <a:r>
              <a:rPr lang="en-US" dirty="0"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b="1" dirty="0"/>
              <a:t>GROUP BY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und </a:t>
            </a:r>
            <a:r>
              <a:rPr lang="en-US" b="1" dirty="0">
                <a:cs typeface="Courier New" panose="02070309020205020404" pitchFamily="49" charset="0"/>
              </a:rPr>
              <a:t>GROUP_CONCAT </a:t>
            </a:r>
            <a:r>
              <a:rPr lang="en-US" dirty="0">
                <a:cs typeface="Courier New" panose="02070309020205020404" pitchFamily="49" charset="0"/>
              </a:rPr>
              <a:t>(</a:t>
            </a:r>
            <a:r>
              <a:rPr lang="en-US" dirty="0" err="1">
                <a:cs typeface="Courier New" panose="02070309020205020404" pitchFamily="49" charset="0"/>
              </a:rPr>
              <a:t>z.b</a:t>
            </a:r>
            <a:r>
              <a:rPr lang="en-US" dirty="0">
                <a:cs typeface="Courier New" panose="02070309020205020404" pitchFamily="49" charset="0"/>
              </a:rPr>
              <a:t>. Genres) </a:t>
            </a:r>
          </a:p>
          <a:p>
            <a:r>
              <a:rPr lang="en-US" dirty="0" err="1">
                <a:cs typeface="Courier New" panose="02070309020205020404" pitchFamily="49" charset="0"/>
              </a:rPr>
              <a:t>Datenqualität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547D-5FD5-C94F-AE57-3D7A8CD7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Explorative </a:t>
            </a:r>
            <a:r>
              <a:rPr lang="en-US" dirty="0" err="1"/>
              <a:t>Datenanalyse</a:t>
            </a:r>
            <a:r>
              <a:rPr lang="en-US" dirty="0"/>
              <a:t> und </a:t>
            </a:r>
            <a:r>
              <a:rPr lang="en-US" dirty="0" err="1"/>
              <a:t>Bereinigung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23287-5623-AE4F-B162-BE150DD2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2324894"/>
            <a:ext cx="9258300" cy="33528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4701B90-4FC2-1641-96BB-07AC84480634}"/>
              </a:ext>
            </a:extLst>
          </p:cNvPr>
          <p:cNvSpPr/>
          <p:nvPr/>
        </p:nvSpPr>
        <p:spPr>
          <a:xfrm>
            <a:off x="2504209" y="4821382"/>
            <a:ext cx="3054927" cy="779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1D8-9A32-F745-8735-0F17BE70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Altersverteilung</a:t>
            </a:r>
            <a:r>
              <a:rPr lang="en-US" dirty="0"/>
              <a:t> </a:t>
            </a:r>
            <a:r>
              <a:rPr lang="en-US" dirty="0" err="1"/>
              <a:t>Schauspieler</a:t>
            </a:r>
            <a:r>
              <a:rPr lang="en-US" dirty="0"/>
              <a:t> / </a:t>
            </a:r>
            <a:r>
              <a:rPr lang="en-US" dirty="0" err="1"/>
              <a:t>Regisseure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18413-DD02-124D-A072-4CFBB1CE8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2324894"/>
            <a:ext cx="9258300" cy="3352800"/>
          </a:xfrm>
        </p:spPr>
      </p:pic>
    </p:spTree>
    <p:extLst>
      <p:ext uri="{BB962C8B-B14F-4D97-AF65-F5344CB8AC3E}">
        <p14:creationId xmlns:p14="http://schemas.microsoft.com/office/powerpoint/2010/main" val="114549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0FFA-09C9-D441-836B-F76FDF75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8E13E-F23B-3149-AACA-6AA3F49E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885"/>
          <a:stretch/>
        </p:blipFill>
        <p:spPr>
          <a:xfrm>
            <a:off x="797095" y="1617805"/>
            <a:ext cx="10286079" cy="4138757"/>
          </a:xfrm>
        </p:spPr>
      </p:pic>
    </p:spTree>
    <p:extLst>
      <p:ext uri="{BB962C8B-B14F-4D97-AF65-F5344CB8AC3E}">
        <p14:creationId xmlns:p14="http://schemas.microsoft.com/office/powerpoint/2010/main" val="255263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9743-6125-C64E-8B46-CE416775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D630F-45BF-DF40-A23B-6803314AE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84"/>
          <a:stretch/>
        </p:blipFill>
        <p:spPr>
          <a:xfrm>
            <a:off x="692727" y="1474284"/>
            <a:ext cx="10515600" cy="4126416"/>
          </a:xfrm>
        </p:spPr>
      </p:pic>
    </p:spTree>
    <p:extLst>
      <p:ext uri="{BB962C8B-B14F-4D97-AF65-F5344CB8AC3E}">
        <p14:creationId xmlns:p14="http://schemas.microsoft.com/office/powerpoint/2010/main" val="331443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{BD0AE169-45D7-1045-933B-56CF8EEABCEC}tf16401378</Template>
  <TotalTime>4048</TotalTime>
  <Words>587</Words>
  <Application>Microsoft Macintosh PowerPoint</Application>
  <PresentationFormat>Widescreen</PresentationFormat>
  <Paragraphs>128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Ubuntu</vt:lpstr>
      <vt:lpstr>Office Theme</vt:lpstr>
      <vt:lpstr>PowerPoint Presentation</vt:lpstr>
      <vt:lpstr>Agenda</vt:lpstr>
      <vt:lpstr>Fragestellungen</vt:lpstr>
      <vt:lpstr>Datenbeschaffung</vt:lpstr>
      <vt:lpstr>Datenbeschaffung - Challenges</vt:lpstr>
      <vt:lpstr>Explorative Datenanalyse und Bereinigung</vt:lpstr>
      <vt:lpstr>Altersverteilung Schauspieler / Regisseure</vt:lpstr>
      <vt:lpstr>Genres</vt:lpstr>
      <vt:lpstr>Genres </vt:lpstr>
      <vt:lpstr>Verteilung der Filme pro Jahr</vt:lpstr>
      <vt:lpstr>Oscar’s</vt:lpstr>
      <vt:lpstr>Fame</vt:lpstr>
      <vt:lpstr>Betweenness Centrality</vt:lpstr>
      <vt:lpstr>Schauspieler – Regisseur – Kommunikation</vt:lpstr>
      <vt:lpstr>Präferenzen</vt:lpstr>
      <vt:lpstr>Pitfalls</vt:lpstr>
      <vt:lpstr>Danke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Kalt</dc:creator>
  <cp:lastModifiedBy>Mikael Kalt</cp:lastModifiedBy>
  <cp:revision>264</cp:revision>
  <dcterms:created xsi:type="dcterms:W3CDTF">2019-11-21T19:34:17Z</dcterms:created>
  <dcterms:modified xsi:type="dcterms:W3CDTF">2019-11-29T13:23:14Z</dcterms:modified>
</cp:coreProperties>
</file>